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2"/>
  </p:notesMasterIdLst>
  <p:handoutMasterIdLst>
    <p:handoutMasterId r:id="rId143"/>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19" r:id="rId137"/>
    <p:sldId id="1020" r:id="rId138"/>
    <p:sldId id="1021" r:id="rId139"/>
    <p:sldId id="1022" r:id="rId140"/>
    <p:sldId id="1023"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90" d="100"/>
          <a:sy n="90" d="100"/>
        </p:scale>
        <p:origin x="2232" y="89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6" d="100"/>
        <a:sy n="106"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10/10/21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84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Carrier-Phase Enhancement</a:t>
            </a:r>
            <a:r>
              <a:rPr lang="en-US" dirty="0"/>
              <a:t> corrects errors caused due to the fact that PRN pulse transition is not instantaneous. It uses the L1 carrier wave, which has a period about one-thousandth of the C/A Gold code bit providing an additional clock. The phase difference error in the normal GPS amounts to 2–3 m error. </a:t>
            </a:r>
            <a:r>
              <a:rPr lang="en-US" i="1" dirty="0"/>
              <a:t>Carrier-Phase Enhancement</a:t>
            </a:r>
            <a:r>
              <a:rPr lang="en-US" dirty="0"/>
              <a:t> reduces this to 3 cm (1.2 in). </a:t>
            </a:r>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10/10/21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NMEA_0183" TargetMode="External"/><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4326" y="1205347"/>
                <a:ext cx="11687174"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signal is Direct Sequence Spread Spectrum</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Each satellite has unique Gold code for demodulation of C/A signal.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𝜃</m:t>
                            </m:r>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hlinkClick r:id="rId3" tooltip="NMEA 0183"/>
                  </a:rPr>
                  <a:t>NMEA 0183</a:t>
                </a:r>
                <a:r>
                  <a:rPr lang="en-US" dirty="0"/>
                  <a:t> protocol).  Message is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4326" y="1205347"/>
                <a:ext cx="11687174" cy="5198945"/>
              </a:xfrm>
              <a:prstGeom prst="rect">
                <a:avLst/>
              </a:prstGeom>
              <a:blipFill>
                <a:blip r:embed="rId4"/>
                <a:stretch>
                  <a:fillRect l="-759" t="-732" r="-1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98763" y="1337121"/>
                <a:ext cx="11529391"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Satellite selected by PRN.  If no almanac info to select sat, search and lock  </a:t>
                </a:r>
              </a:p>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L1, C/A chipping rate: 1.023 </a:t>
                </a:r>
                <a:r>
                  <a:rPr lang="en-US" sz="2000" dirty="0" err="1">
                    <a:solidFill>
                      <a:srgbClr val="000000"/>
                    </a:solidFill>
                    <a:latin typeface="Calibri"/>
                    <a:ea typeface="Cambria Math" panose="02040503050406030204" pitchFamily="18" charset="0"/>
                    <a:sym typeface="Calibri"/>
                  </a:rPr>
                  <a:t>Mcps</a:t>
                </a:r>
                <a:r>
                  <a:rPr lang="en-US" sz="2000" dirty="0">
                    <a:solidFill>
                      <a:srgbClr val="000000"/>
                    </a:solidFill>
                    <a:latin typeface="Calibri"/>
                    <a:ea typeface="Cambria Math" panose="02040503050406030204" pitchFamily="18" charset="0"/>
                    <a:sym typeface="Calibri"/>
                  </a:rPr>
                  <a:t>, PRN: 1ms, min power: -128.5 dBm </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C chipping rate: 1.023 </a:t>
                </a:r>
                <a:r>
                  <a:rPr lang="en-US" sz="2000" dirty="0" err="1">
                    <a:solidFill>
                      <a:srgbClr val="000000"/>
                    </a:solidFill>
                    <a:ea typeface="Cambria Math" panose="02040503050406030204" pitchFamily="18" charset="0"/>
                    <a:sym typeface="Calibri"/>
                  </a:rPr>
                  <a:t>Mcps</a:t>
                </a:r>
                <a:r>
                  <a:rPr lang="en-US" sz="2000" dirty="0">
                    <a:solidFill>
                      <a:srgbClr val="000000"/>
                    </a:solidFill>
                    <a:ea typeface="Cambria Math" panose="02040503050406030204" pitchFamily="18" charset="0"/>
                    <a:sym typeface="Calibri"/>
                  </a:rPr>
                  <a:t>, PRN: 10ms, min power: -127 dBm (encrypted)</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step processing</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Acquisition</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Tracking</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C/A each chip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𝑠</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pseudo range of 3m</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Carrier phase can be used to improve accuracy to 19cm</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8763" y="1337121"/>
                <a:ext cx="11529391" cy="4984650"/>
              </a:xfrm>
              <a:prstGeom prst="rect">
                <a:avLst/>
              </a:prstGeom>
              <a:blipFill>
                <a:blip r:embed="rId3"/>
                <a:stretch>
                  <a:fillRect l="-880"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27549068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96400" y="1646788"/>
                <a:ext cx="11395796"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96400" y="1646788"/>
                <a:ext cx="11395796" cy="4088992"/>
              </a:xfrm>
              <a:prstGeom prst="rect">
                <a:avLst/>
              </a:prstGeom>
              <a:blipFill>
                <a:blip r:embed="rId3"/>
                <a:stretch>
                  <a:fillRect l="-891" t="-619" r="-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spTree>
    <p:extLst>
      <p:ext uri="{BB962C8B-B14F-4D97-AF65-F5344CB8AC3E}">
        <p14:creationId xmlns:p14="http://schemas.microsoft.com/office/powerpoint/2010/main" val="595665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28480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400223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6523</TotalTime>
  <Words>16111</Words>
  <Application>Microsoft Macintosh PowerPoint</Application>
  <PresentationFormat>Widescreen</PresentationFormat>
  <Paragraphs>2825</Paragraphs>
  <Slides>140</Slides>
  <Notes>103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140</vt:i4>
      </vt:variant>
    </vt:vector>
  </HeadingPairs>
  <TitlesOfParts>
    <vt:vector size="147"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904</cp:revision>
  <dcterms:created xsi:type="dcterms:W3CDTF">2021-07-06T18:24:07Z</dcterms:created>
  <dcterms:modified xsi:type="dcterms:W3CDTF">2021-10-10T21:19:07Z</dcterms:modified>
</cp:coreProperties>
</file>